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9" r:id="rId2"/>
    <p:sldId id="296" r:id="rId3"/>
    <p:sldId id="297" r:id="rId4"/>
    <p:sldId id="298" r:id="rId5"/>
    <p:sldId id="29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913E"/>
    <a:srgbClr val="F0A622"/>
    <a:srgbClr val="CE1D02"/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4674"/>
  </p:normalViewPr>
  <p:slideViewPr>
    <p:cSldViewPr snapToGrid="0" snapToObjects="1">
      <p:cViewPr varScale="1">
        <p:scale>
          <a:sx n="128" d="100"/>
          <a:sy n="128" d="100"/>
        </p:scale>
        <p:origin x="3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0317A9-419A-6646-AC6B-F320B45746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C2EF82-01A3-B544-8F84-F73457B75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422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04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15694A3-154D-2641-ADE8-4A6BF186E3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3986587"/>
              </p:ext>
            </p:extLst>
          </p:nvPr>
        </p:nvGraphicFramePr>
        <p:xfrm>
          <a:off x="335273" y="876584"/>
          <a:ext cx="11576842" cy="54048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8690">
                  <a:extLst>
                    <a:ext uri="{9D8B030D-6E8A-4147-A177-3AD203B41FA5}">
                      <a16:colId xmlns:a16="http://schemas.microsoft.com/office/drawing/2014/main" val="29275947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560745509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192208230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4102889621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855809354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2411451484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772823707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2478627590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2106133440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409455263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2627021225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466137375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698054950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4293588345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580867955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005002453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795648227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306395828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860735548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452070690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2857320515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410285874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665994426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060021454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554453249"/>
                    </a:ext>
                  </a:extLst>
                </a:gridCol>
              </a:tblGrid>
              <a:tr h="282856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2018 - Q3 </a:t>
                      </a:r>
                      <a:endParaRPr lang="en-US" dirty="0"/>
                    </a:p>
                  </a:txBody>
                  <a:tcPr marL="112333" marR="112333" marT="56166" marB="56166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2018 – 4T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2019 - Q1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– 2T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– 3T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– 4T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2020 – Q1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2020 – Q1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extLst>
                  <a:ext uri="{0D108BD9-81ED-4DB2-BD59-A6C34878D82A}">
                    <a16:rowId xmlns:a16="http://schemas.microsoft.com/office/drawing/2014/main" val="3546399104"/>
                  </a:ext>
                </a:extLst>
              </a:tr>
              <a:tr h="328205">
                <a:tc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JUL</a:t>
                      </a:r>
                    </a:p>
                  </a:txBody>
                  <a:tcPr marT="91440" marB="9144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AGO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SEPTIEMBRE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OCT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DIC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ENE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FEB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ESTROPEAR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APR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MAYO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JUN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JUL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AGO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SEPTIEMBRE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OCT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DIC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ENE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FEB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ESTROPEAR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APR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MAYO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JUN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738572"/>
                  </a:ext>
                </a:extLst>
              </a:tr>
              <a:tr h="264540">
                <a:tc gridSpan="2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sz="1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PRODUCTO 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915861"/>
                  </a:ext>
                </a:extLst>
              </a:tr>
              <a:tr h="4333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Resumen de la hoja de ruta</a:t>
                      </a:r>
                      <a:endParaRPr lang="en-US" sz="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069047"/>
                  </a:ext>
                </a:extLst>
              </a:tr>
              <a:tr h="5558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Requisitos del usuario</a:t>
                      </a:r>
                      <a:endParaRPr lang="en-US" sz="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612117"/>
                  </a:ext>
                </a:extLst>
              </a:tr>
              <a:tr h="53554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Requisitos de características</a:t>
                      </a:r>
                      <a:endParaRPr lang="en-US" sz="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896436"/>
                  </a:ext>
                </a:extLst>
              </a:tr>
              <a:tr h="4783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Lanzamiento de características</a:t>
                      </a:r>
                      <a:endParaRPr lang="en-US" sz="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863689"/>
                  </a:ext>
                </a:extLst>
              </a:tr>
              <a:tr h="2493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Piloto</a:t>
                      </a:r>
                      <a:endParaRPr lang="en-US" sz="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307881"/>
                  </a:ext>
                </a:extLst>
              </a:tr>
              <a:tr h="5359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Análisis de retroalimentación</a:t>
                      </a:r>
                      <a:endParaRPr lang="en-US" sz="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088498"/>
                  </a:ext>
                </a:extLst>
              </a:tr>
              <a:tr h="4333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Pruebas de clientes</a:t>
                      </a:r>
                      <a:endParaRPr lang="en-US" sz="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8596758"/>
                  </a:ext>
                </a:extLst>
              </a:tr>
              <a:tr h="4333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Análisis de pruebas</a:t>
                      </a:r>
                      <a:endParaRPr lang="en-US" sz="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172007"/>
                  </a:ext>
                </a:extLst>
              </a:tr>
              <a:tr h="309694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207959"/>
                  </a:ext>
                </a:extLst>
              </a:tr>
              <a:tr h="288758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84649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6816773-0376-E340-99F3-CC880C7F6F54}"/>
              </a:ext>
            </a:extLst>
          </p:cNvPr>
          <p:cNvSpPr txBox="1"/>
          <p:nvPr/>
        </p:nvSpPr>
        <p:spPr>
          <a:xfrm>
            <a:off x="3400293" y="511530"/>
            <a:ext cx="85280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1000" b="1" dirty="0">
                <a:latin typeface="Century Gothic" panose="020B0502020202020204" pitchFamily="34" charset="0"/>
              </a:rPr>
              <a:t>CLAVE DE ESTADO STREAM 1 STREAM 2 STREAM 3 STREAM 4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00000000-0008-0000-0000-000026000000}"/>
              </a:ext>
            </a:extLst>
          </p:cNvPr>
          <p:cNvSpPr/>
          <p:nvPr/>
        </p:nvSpPr>
        <p:spPr>
          <a:xfrm>
            <a:off x="1469367" y="1810732"/>
            <a:ext cx="915614" cy="2743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8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MENSAJE DE TEXTO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00000000-0008-0000-0000-00002A000000}"/>
              </a:ext>
            </a:extLst>
          </p:cNvPr>
          <p:cNvSpPr/>
          <p:nvPr/>
        </p:nvSpPr>
        <p:spPr>
          <a:xfrm>
            <a:off x="2465101" y="1813303"/>
            <a:ext cx="419502" cy="27432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8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MENSAJE DE TEXTO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00000000-0008-0000-0000-00002C000000}"/>
              </a:ext>
            </a:extLst>
          </p:cNvPr>
          <p:cNvSpPr/>
          <p:nvPr/>
        </p:nvSpPr>
        <p:spPr>
          <a:xfrm>
            <a:off x="4774670" y="1810732"/>
            <a:ext cx="476409" cy="27432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8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MENSAJE DE TEXTO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00000000-0008-0000-0000-000030000000}"/>
              </a:ext>
            </a:extLst>
          </p:cNvPr>
          <p:cNvSpPr/>
          <p:nvPr/>
        </p:nvSpPr>
        <p:spPr>
          <a:xfrm>
            <a:off x="2964724" y="1810732"/>
            <a:ext cx="1758106" cy="27432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800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MENSAJE DE TEXTO</a:t>
            </a:r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FC2C01B2-729A-634F-899B-1ED4C764A0EB}"/>
              </a:ext>
            </a:extLst>
          </p:cNvPr>
          <p:cNvSpPr/>
          <p:nvPr/>
        </p:nvSpPr>
        <p:spPr>
          <a:xfrm>
            <a:off x="4968654" y="564103"/>
            <a:ext cx="282425" cy="1463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id="{1A584EA9-6707-034F-AF4C-B8070F5392FE}"/>
              </a:ext>
            </a:extLst>
          </p:cNvPr>
          <p:cNvSpPr/>
          <p:nvPr/>
        </p:nvSpPr>
        <p:spPr>
          <a:xfrm>
            <a:off x="6808056" y="564103"/>
            <a:ext cx="282425" cy="1463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1101C932-D445-4641-B50A-6947FF0598A5}"/>
              </a:ext>
            </a:extLst>
          </p:cNvPr>
          <p:cNvSpPr/>
          <p:nvPr/>
        </p:nvSpPr>
        <p:spPr>
          <a:xfrm>
            <a:off x="8652096" y="564103"/>
            <a:ext cx="282425" cy="146304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4E1A6B13-805F-A444-AB95-43BCD63A8953}"/>
              </a:ext>
            </a:extLst>
          </p:cNvPr>
          <p:cNvSpPr/>
          <p:nvPr/>
        </p:nvSpPr>
        <p:spPr>
          <a:xfrm>
            <a:off x="10462497" y="564103"/>
            <a:ext cx="282425" cy="14630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E314668-486E-9F4F-9342-1467D46A8706}"/>
              </a:ext>
            </a:extLst>
          </p:cNvPr>
          <p:cNvSpPr txBox="1"/>
          <p:nvPr/>
        </p:nvSpPr>
        <p:spPr>
          <a:xfrm>
            <a:off x="189642" y="112169"/>
            <a:ext cx="57836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2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HOJA DE RUTA ÁGIL DEL PRODUCTO</a:t>
            </a:r>
          </a:p>
        </p:txBody>
      </p:sp>
      <p:sp>
        <p:nvSpPr>
          <p:cNvPr id="42" name="Rectangle 7">
            <a:extLst>
              <a:ext uri="{FF2B5EF4-FFF2-40B4-BE49-F238E27FC236}">
                <a16:creationId xmlns:a16="http://schemas.microsoft.com/office/drawing/2014/main" id="{CF7D014D-3F04-E94B-87A7-EA2FA586D931}"/>
              </a:ext>
            </a:extLst>
          </p:cNvPr>
          <p:cNvSpPr/>
          <p:nvPr/>
        </p:nvSpPr>
        <p:spPr>
          <a:xfrm>
            <a:off x="0" y="6343724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048996E-17EF-F242-AD38-2F1FD317759C}"/>
              </a:ext>
            </a:extLst>
          </p:cNvPr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HOJA DE RUTA ÁGIL DEL PRODUCTO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5A70918D-9DF1-1C40-9424-CD3E1A088950}"/>
              </a:ext>
            </a:extLst>
          </p:cNvPr>
          <p:cNvSpPr/>
          <p:nvPr/>
        </p:nvSpPr>
        <p:spPr>
          <a:xfrm>
            <a:off x="2834005" y="2882040"/>
            <a:ext cx="880156" cy="27432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8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MENSAJE DE TEXTO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32213CB7-0C15-4444-8CD4-0AF3C78EC79E}"/>
              </a:ext>
            </a:extLst>
          </p:cNvPr>
          <p:cNvSpPr/>
          <p:nvPr/>
        </p:nvSpPr>
        <p:spPr>
          <a:xfrm>
            <a:off x="2465101" y="5412548"/>
            <a:ext cx="2785978" cy="27432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800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MENSAJE DE TEXTO</a:t>
            </a:r>
          </a:p>
        </p:txBody>
      </p:sp>
    </p:spTree>
    <p:extLst>
      <p:ext uri="{BB962C8B-B14F-4D97-AF65-F5344CB8AC3E}">
        <p14:creationId xmlns:p14="http://schemas.microsoft.com/office/powerpoint/2010/main" val="1432828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15694A3-154D-2641-ADE8-4A6BF186E3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3541441"/>
              </p:ext>
            </p:extLst>
          </p:nvPr>
        </p:nvGraphicFramePr>
        <p:xfrm>
          <a:off x="335273" y="876584"/>
          <a:ext cx="11576842" cy="50086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8690">
                  <a:extLst>
                    <a:ext uri="{9D8B030D-6E8A-4147-A177-3AD203B41FA5}">
                      <a16:colId xmlns:a16="http://schemas.microsoft.com/office/drawing/2014/main" val="29275947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560745509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192208230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4102889621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855809354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2411451484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772823707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2478627590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2106133440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409455263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2627021225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466137375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698054950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4293588345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580867955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005002453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795648227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306395828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860735548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452070690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2857320515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410285874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665994426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060021454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554453249"/>
                    </a:ext>
                  </a:extLst>
                </a:gridCol>
              </a:tblGrid>
              <a:tr h="282856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2018 - Q3 </a:t>
                      </a:r>
                      <a:endParaRPr lang="en-US" dirty="0"/>
                    </a:p>
                  </a:txBody>
                  <a:tcPr marL="112333" marR="112333" marT="56166" marB="56166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2018 – 4T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2019 - Q1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– 2T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– 3T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– 4T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2020 – Q1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2020 – Q1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extLst>
                  <a:ext uri="{0D108BD9-81ED-4DB2-BD59-A6C34878D82A}">
                    <a16:rowId xmlns:a16="http://schemas.microsoft.com/office/drawing/2014/main" val="3546399104"/>
                  </a:ext>
                </a:extLst>
              </a:tr>
              <a:tr h="328205">
                <a:tc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JUL</a:t>
                      </a:r>
                    </a:p>
                  </a:txBody>
                  <a:tcPr marT="91440" marB="9144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AGO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SEPTIEMBRE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OCT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DIC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ENE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FEB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ESTROPEAR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APR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MAYO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JUN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JUL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AGO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SEPTIEMBRE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OCT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DIC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ENE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FEB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ESTROPEAR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APR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MAYO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JUN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738572"/>
                  </a:ext>
                </a:extLst>
              </a:tr>
              <a:tr h="264540">
                <a:tc gridSpan="2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sz="1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DESARROLLO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915861"/>
                  </a:ext>
                </a:extLst>
              </a:tr>
              <a:tr h="433307">
                <a:tc>
                  <a:txBody>
                    <a:bodyPr/>
                    <a:lstStyle/>
                    <a:p>
                      <a:pPr algn="l" fontAlgn="ctr"/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Prototipo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069047"/>
                  </a:ext>
                </a:extLst>
              </a:tr>
              <a:tr h="555889">
                <a:tc>
                  <a:txBody>
                    <a:bodyPr/>
                    <a:lstStyle/>
                    <a:p>
                      <a:pPr algn="l" fontAlgn="ctr"/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Despliegue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612117"/>
                  </a:ext>
                </a:extLst>
              </a:tr>
              <a:tr h="535549">
                <a:tc>
                  <a:txBody>
                    <a:bodyPr/>
                    <a:lstStyle/>
                    <a:p>
                      <a:pPr algn="l" fontAlgn="ctr"/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Pruebas beta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896436"/>
                  </a:ext>
                </a:extLst>
              </a:tr>
              <a:tr h="478368">
                <a:tc>
                  <a:txBody>
                    <a:bodyPr/>
                    <a:lstStyle/>
                    <a:p>
                      <a:pPr algn="l" fontAlgn="ctr"/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Análisis Técnico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863689"/>
                  </a:ext>
                </a:extLst>
              </a:tr>
              <a:tr h="412069">
                <a:tc>
                  <a:txBody>
                    <a:bodyPr/>
                    <a:lstStyle/>
                    <a:p>
                      <a:pPr algn="l" fontAlgn="ctr"/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Reseña de la historia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307881"/>
                  </a:ext>
                </a:extLst>
              </a:tr>
              <a:tr h="535936">
                <a:tc>
                  <a:txBody>
                    <a:bodyPr/>
                    <a:lstStyle/>
                    <a:p>
                      <a:pPr algn="l" fontAlgn="ctr"/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Demo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088498"/>
                  </a:ext>
                </a:extLst>
              </a:tr>
              <a:tr h="433307">
                <a:tc>
                  <a:txBody>
                    <a:bodyPr/>
                    <a:lstStyle/>
                    <a:p>
                      <a:pPr algn="l" fontAlgn="ctr"/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Prototipo integrado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8596758"/>
                  </a:ext>
                </a:extLst>
              </a:tr>
              <a:tr h="234095"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172007"/>
                  </a:ext>
                </a:extLst>
              </a:tr>
              <a:tr h="249312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207959"/>
                  </a:ext>
                </a:extLst>
              </a:tr>
              <a:tr h="249312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84649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6816773-0376-E340-99F3-CC880C7F6F54}"/>
              </a:ext>
            </a:extLst>
          </p:cNvPr>
          <p:cNvSpPr txBox="1"/>
          <p:nvPr/>
        </p:nvSpPr>
        <p:spPr>
          <a:xfrm>
            <a:off x="3400293" y="511530"/>
            <a:ext cx="85280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1000" b="1" dirty="0">
                <a:latin typeface="Century Gothic" panose="020B0502020202020204" pitchFamily="34" charset="0"/>
              </a:rPr>
              <a:t>CLAVE DE ESTADO STREAM 1 STREAM 2 STREAM 3 STREAM 4</a:t>
            </a:r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FC2C01B2-729A-634F-899B-1ED4C764A0EB}"/>
              </a:ext>
            </a:extLst>
          </p:cNvPr>
          <p:cNvSpPr/>
          <p:nvPr/>
        </p:nvSpPr>
        <p:spPr>
          <a:xfrm>
            <a:off x="4968654" y="564103"/>
            <a:ext cx="282425" cy="1463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id="{1A584EA9-6707-034F-AF4C-B8070F5392FE}"/>
              </a:ext>
            </a:extLst>
          </p:cNvPr>
          <p:cNvSpPr/>
          <p:nvPr/>
        </p:nvSpPr>
        <p:spPr>
          <a:xfrm>
            <a:off x="6808056" y="564103"/>
            <a:ext cx="282425" cy="1463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1101C932-D445-4641-B50A-6947FF0598A5}"/>
              </a:ext>
            </a:extLst>
          </p:cNvPr>
          <p:cNvSpPr/>
          <p:nvPr/>
        </p:nvSpPr>
        <p:spPr>
          <a:xfrm>
            <a:off x="8652096" y="564103"/>
            <a:ext cx="282425" cy="146304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4E1A6B13-805F-A444-AB95-43BCD63A8953}"/>
              </a:ext>
            </a:extLst>
          </p:cNvPr>
          <p:cNvSpPr/>
          <p:nvPr/>
        </p:nvSpPr>
        <p:spPr>
          <a:xfrm>
            <a:off x="10462497" y="564103"/>
            <a:ext cx="282425" cy="14630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E314668-486E-9F4F-9342-1467D46A8706}"/>
              </a:ext>
            </a:extLst>
          </p:cNvPr>
          <p:cNvSpPr txBox="1"/>
          <p:nvPr/>
        </p:nvSpPr>
        <p:spPr>
          <a:xfrm>
            <a:off x="189642" y="112169"/>
            <a:ext cx="57836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2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HOJA DE RUTA ÁGIL DEL PRODUCTO</a:t>
            </a:r>
          </a:p>
        </p:txBody>
      </p:sp>
      <p:sp>
        <p:nvSpPr>
          <p:cNvPr id="42" name="Rectangle 7">
            <a:extLst>
              <a:ext uri="{FF2B5EF4-FFF2-40B4-BE49-F238E27FC236}">
                <a16:creationId xmlns:a16="http://schemas.microsoft.com/office/drawing/2014/main" id="{CF7D014D-3F04-E94B-87A7-EA2FA586D931}"/>
              </a:ext>
            </a:extLst>
          </p:cNvPr>
          <p:cNvSpPr/>
          <p:nvPr/>
        </p:nvSpPr>
        <p:spPr>
          <a:xfrm>
            <a:off x="0" y="6343724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048996E-17EF-F242-AD38-2F1FD317759C}"/>
              </a:ext>
            </a:extLst>
          </p:cNvPr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HOJA DE RUTA ÁGIL DEL PRODUCTO</a:t>
            </a: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E342B9D0-8F4D-5D42-89DE-4F40D46420F7}"/>
              </a:ext>
            </a:extLst>
          </p:cNvPr>
          <p:cNvSpPr/>
          <p:nvPr/>
        </p:nvSpPr>
        <p:spPr>
          <a:xfrm>
            <a:off x="1544780" y="3391550"/>
            <a:ext cx="2423905" cy="2743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8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MENSAJE DE TEXTO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EB407038-E7D6-8B49-BB55-490DF150E2E2}"/>
              </a:ext>
            </a:extLst>
          </p:cNvPr>
          <p:cNvSpPr/>
          <p:nvPr/>
        </p:nvSpPr>
        <p:spPr>
          <a:xfrm>
            <a:off x="2257710" y="1840798"/>
            <a:ext cx="1560146" cy="27432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8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MENSAJE DE TEXTO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17AD226A-0261-2944-B9BC-648607760BBD}"/>
              </a:ext>
            </a:extLst>
          </p:cNvPr>
          <p:cNvSpPr/>
          <p:nvPr/>
        </p:nvSpPr>
        <p:spPr>
          <a:xfrm>
            <a:off x="3889861" y="1840798"/>
            <a:ext cx="691566" cy="27432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8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MENSAJE DE TEXTO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EDCBEAB0-28C9-B54F-BD95-87CEF034D682}"/>
              </a:ext>
            </a:extLst>
          </p:cNvPr>
          <p:cNvSpPr/>
          <p:nvPr/>
        </p:nvSpPr>
        <p:spPr>
          <a:xfrm>
            <a:off x="4282779" y="4303077"/>
            <a:ext cx="968300" cy="27432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8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MENSAJE DE TEXTO</a:t>
            </a:r>
          </a:p>
        </p:txBody>
      </p:sp>
    </p:spTree>
    <p:extLst>
      <p:ext uri="{BB962C8B-B14F-4D97-AF65-F5344CB8AC3E}">
        <p14:creationId xmlns:p14="http://schemas.microsoft.com/office/powerpoint/2010/main" val="3671610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15694A3-154D-2641-ADE8-4A6BF186E3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3015228"/>
              </p:ext>
            </p:extLst>
          </p:nvPr>
        </p:nvGraphicFramePr>
        <p:xfrm>
          <a:off x="335273" y="876584"/>
          <a:ext cx="11618407" cy="51638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6423">
                  <a:extLst>
                    <a:ext uri="{9D8B030D-6E8A-4147-A177-3AD203B41FA5}">
                      <a16:colId xmlns:a16="http://schemas.microsoft.com/office/drawing/2014/main" val="29275947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3849638160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1192208230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4102889621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855809354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2411451484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1772823707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2478627590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2106133440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1409455263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2627021225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3466137375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3698054950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4293588345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3580867955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1005002453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3795648227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1306395828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860735548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1452070690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2857320515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410285874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3665994426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1060021454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1554453249"/>
                    </a:ext>
                  </a:extLst>
                </a:gridCol>
              </a:tblGrid>
              <a:tr h="282856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2018 - Q3 </a:t>
                      </a:r>
                      <a:endParaRPr lang="en-US" dirty="0"/>
                    </a:p>
                  </a:txBody>
                  <a:tcPr marL="112333" marR="112333" marT="56166" marB="56166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2018 – 4T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2019 - Q1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– 2T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– 3T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– 4T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2020 – Q1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2020 – Q1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extLst>
                  <a:ext uri="{0D108BD9-81ED-4DB2-BD59-A6C34878D82A}">
                    <a16:rowId xmlns:a16="http://schemas.microsoft.com/office/drawing/2014/main" val="3546399104"/>
                  </a:ext>
                </a:extLst>
              </a:tr>
              <a:tr h="328205">
                <a:tc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JUL</a:t>
                      </a:r>
                    </a:p>
                  </a:txBody>
                  <a:tcPr marT="91440" marB="9144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AGO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SEPTIEMBRE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OCT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DIC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ENE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FEB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ESTROPEAR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APR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MAYO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JUN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JUL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AGO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SEPTIEMBRE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OCT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DIC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ENE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FEB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ESTROPEAR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APR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MAYO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JUN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738572"/>
                  </a:ext>
                </a:extLst>
              </a:tr>
              <a:tr h="264540">
                <a:tc gridSpan="2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sz="1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EXPERIENCIA DE USUARIO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915861"/>
                  </a:ext>
                </a:extLst>
              </a:tr>
              <a:tr h="433307">
                <a:tc>
                  <a:txBody>
                    <a:bodyPr/>
                    <a:lstStyle/>
                    <a:p>
                      <a:pPr algn="l" fontAlgn="ctr"/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Wireframe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069047"/>
                  </a:ext>
                </a:extLst>
              </a:tr>
              <a:tr h="555889">
                <a:tc>
                  <a:txBody>
                    <a:bodyPr/>
                    <a:lstStyle/>
                    <a:p>
                      <a:pPr algn="l" fontAlgn="ctr"/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Desarrollo de la guía de estilo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612117"/>
                  </a:ext>
                </a:extLst>
              </a:tr>
              <a:tr h="535549">
                <a:tc>
                  <a:txBody>
                    <a:bodyPr/>
                    <a:lstStyle/>
                    <a:p>
                      <a:pPr algn="l" fontAlgn="ctr"/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Diseño de superficies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896436"/>
                  </a:ext>
                </a:extLst>
              </a:tr>
              <a:tr h="478368">
                <a:tc>
                  <a:txBody>
                    <a:bodyPr/>
                    <a:lstStyle/>
                    <a:p>
                      <a:pPr algn="l" fontAlgn="ctr"/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Plantillas UX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863689"/>
                  </a:ext>
                </a:extLst>
              </a:tr>
              <a:tr h="383373">
                <a:tc>
                  <a:txBody>
                    <a:bodyPr/>
                    <a:lstStyle/>
                    <a:p>
                      <a:pPr algn="l" fontAlgn="ctr"/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Diseño de características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307881"/>
                  </a:ext>
                </a:extLst>
              </a:tr>
              <a:tr h="535936">
                <a:tc>
                  <a:txBody>
                    <a:bodyPr/>
                    <a:lstStyle/>
                    <a:p>
                      <a:pPr algn="l" fontAlgn="ctr"/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Auditoría UX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088498"/>
                  </a:ext>
                </a:extLst>
              </a:tr>
              <a:tr h="433307">
                <a:tc>
                  <a:txBody>
                    <a:bodyPr/>
                    <a:lstStyle/>
                    <a:p>
                      <a:pPr algn="l" fontAlgn="ctr"/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Prueba de sitio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8596758"/>
                  </a:ext>
                </a:extLst>
              </a:tr>
              <a:tr h="433307"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172007"/>
                  </a:ext>
                </a:extLst>
              </a:tr>
              <a:tr h="249312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207959"/>
                  </a:ext>
                </a:extLst>
              </a:tr>
              <a:tr h="249312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84649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6816773-0376-E340-99F3-CC880C7F6F54}"/>
              </a:ext>
            </a:extLst>
          </p:cNvPr>
          <p:cNvSpPr txBox="1"/>
          <p:nvPr/>
        </p:nvSpPr>
        <p:spPr>
          <a:xfrm>
            <a:off x="3400293" y="511530"/>
            <a:ext cx="85280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1000" b="1" dirty="0">
                <a:latin typeface="Century Gothic" panose="020B0502020202020204" pitchFamily="34" charset="0"/>
              </a:rPr>
              <a:t>CLAVE DE ESTADO STREAM 1 STREAM 2 STREAM 3 STREAM 4</a:t>
            </a:r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FC2C01B2-729A-634F-899B-1ED4C764A0EB}"/>
              </a:ext>
            </a:extLst>
          </p:cNvPr>
          <p:cNvSpPr/>
          <p:nvPr/>
        </p:nvSpPr>
        <p:spPr>
          <a:xfrm>
            <a:off x="4968654" y="564103"/>
            <a:ext cx="282425" cy="1463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id="{1A584EA9-6707-034F-AF4C-B8070F5392FE}"/>
              </a:ext>
            </a:extLst>
          </p:cNvPr>
          <p:cNvSpPr/>
          <p:nvPr/>
        </p:nvSpPr>
        <p:spPr>
          <a:xfrm>
            <a:off x="6808056" y="564103"/>
            <a:ext cx="282425" cy="1463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1101C932-D445-4641-B50A-6947FF0598A5}"/>
              </a:ext>
            </a:extLst>
          </p:cNvPr>
          <p:cNvSpPr/>
          <p:nvPr/>
        </p:nvSpPr>
        <p:spPr>
          <a:xfrm>
            <a:off x="8652096" y="564103"/>
            <a:ext cx="282425" cy="146304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4E1A6B13-805F-A444-AB95-43BCD63A8953}"/>
              </a:ext>
            </a:extLst>
          </p:cNvPr>
          <p:cNvSpPr/>
          <p:nvPr/>
        </p:nvSpPr>
        <p:spPr>
          <a:xfrm>
            <a:off x="10462497" y="564103"/>
            <a:ext cx="282425" cy="14630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E314668-486E-9F4F-9342-1467D46A8706}"/>
              </a:ext>
            </a:extLst>
          </p:cNvPr>
          <p:cNvSpPr txBox="1"/>
          <p:nvPr/>
        </p:nvSpPr>
        <p:spPr>
          <a:xfrm>
            <a:off x="189642" y="112169"/>
            <a:ext cx="57836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2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HOJA DE RUTA ÁGIL DEL PRODUCTO</a:t>
            </a:r>
          </a:p>
        </p:txBody>
      </p:sp>
      <p:sp>
        <p:nvSpPr>
          <p:cNvPr id="42" name="Rectangle 7">
            <a:extLst>
              <a:ext uri="{FF2B5EF4-FFF2-40B4-BE49-F238E27FC236}">
                <a16:creationId xmlns:a16="http://schemas.microsoft.com/office/drawing/2014/main" id="{CF7D014D-3F04-E94B-87A7-EA2FA586D931}"/>
              </a:ext>
            </a:extLst>
          </p:cNvPr>
          <p:cNvSpPr/>
          <p:nvPr/>
        </p:nvSpPr>
        <p:spPr>
          <a:xfrm>
            <a:off x="0" y="6343724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048996E-17EF-F242-AD38-2F1FD317759C}"/>
              </a:ext>
            </a:extLst>
          </p:cNvPr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HOJA DE RUTA ÁGIL DEL PRODUCTO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0D69B198-618A-A944-AE26-99E62CBA244D}"/>
              </a:ext>
            </a:extLst>
          </p:cNvPr>
          <p:cNvSpPr/>
          <p:nvPr/>
        </p:nvSpPr>
        <p:spPr>
          <a:xfrm>
            <a:off x="1536569" y="4756441"/>
            <a:ext cx="526791" cy="2743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8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MENSAJE DE TEXTO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8C7F47DD-F0C7-0D41-9C71-73AC5CF05FA0}"/>
              </a:ext>
            </a:extLst>
          </p:cNvPr>
          <p:cNvSpPr/>
          <p:nvPr/>
        </p:nvSpPr>
        <p:spPr>
          <a:xfrm>
            <a:off x="1536569" y="3365621"/>
            <a:ext cx="820132" cy="27432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8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MENSAJE DE TEXTO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D6034D69-9E3A-5F46-B161-54C482DF8B06}"/>
              </a:ext>
            </a:extLst>
          </p:cNvPr>
          <p:cNvSpPr/>
          <p:nvPr/>
        </p:nvSpPr>
        <p:spPr>
          <a:xfrm>
            <a:off x="2063360" y="4255729"/>
            <a:ext cx="3187719" cy="27432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800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MENSAJE DE TEXTO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EFF92F29-4E17-A047-B7C2-6A28EB95145E}"/>
              </a:ext>
            </a:extLst>
          </p:cNvPr>
          <p:cNvSpPr/>
          <p:nvPr/>
        </p:nvSpPr>
        <p:spPr>
          <a:xfrm>
            <a:off x="5302568" y="4255729"/>
            <a:ext cx="457209" cy="27432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8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MENSAJE DE TEXTO</a:t>
            </a:r>
          </a:p>
        </p:txBody>
      </p:sp>
    </p:spTree>
    <p:extLst>
      <p:ext uri="{BB962C8B-B14F-4D97-AF65-F5344CB8AC3E}">
        <p14:creationId xmlns:p14="http://schemas.microsoft.com/office/powerpoint/2010/main" val="2695693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15694A3-154D-2641-ADE8-4A6BF186E3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4118615"/>
              </p:ext>
            </p:extLst>
          </p:nvPr>
        </p:nvGraphicFramePr>
        <p:xfrm>
          <a:off x="335273" y="876584"/>
          <a:ext cx="11576842" cy="4597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8690">
                  <a:extLst>
                    <a:ext uri="{9D8B030D-6E8A-4147-A177-3AD203B41FA5}">
                      <a16:colId xmlns:a16="http://schemas.microsoft.com/office/drawing/2014/main" val="29275947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560745509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192208230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4102889621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855809354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2411451484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772823707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2478627590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2106133440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409455263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2627021225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466137375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698054950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4293588345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580867955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005002453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795648227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306395828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860735548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452070690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2857320515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410285874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665994426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060021454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554453249"/>
                    </a:ext>
                  </a:extLst>
                </a:gridCol>
              </a:tblGrid>
              <a:tr h="282856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2018 - Q3 </a:t>
                      </a:r>
                      <a:endParaRPr lang="en-US" dirty="0"/>
                    </a:p>
                  </a:txBody>
                  <a:tcPr marL="112333" marR="112333" marT="56166" marB="56166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2018 – 4T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2019 - Q1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– 2T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– 3T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– 4T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2020 – Q1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2020 – Q1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extLst>
                  <a:ext uri="{0D108BD9-81ED-4DB2-BD59-A6C34878D82A}">
                    <a16:rowId xmlns:a16="http://schemas.microsoft.com/office/drawing/2014/main" val="3546399104"/>
                  </a:ext>
                </a:extLst>
              </a:tr>
              <a:tr h="328205">
                <a:tc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JUL</a:t>
                      </a:r>
                    </a:p>
                  </a:txBody>
                  <a:tcPr marT="91440" marB="9144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AGO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SEPTIEMBRE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OCT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DIC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ENE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FEB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ESTROPEAR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APR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MAYO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JUN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JUL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AGO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SEPTIEMBRE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OCT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DIC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ENE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FEB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ESTROPEAR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APR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MAYO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JUN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738572"/>
                  </a:ext>
                </a:extLst>
              </a:tr>
              <a:tr h="264540">
                <a:tc gridSpan="2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sz="1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GARANTÍA DE CALIDAD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915861"/>
                  </a:ext>
                </a:extLst>
              </a:tr>
              <a:tr h="433307">
                <a:tc>
                  <a:txBody>
                    <a:bodyPr/>
                    <a:lstStyle/>
                    <a:p>
                      <a:pPr algn="l" fontAlgn="ctr"/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Pruebas de vista previa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069047"/>
                  </a:ext>
                </a:extLst>
              </a:tr>
              <a:tr h="555889">
                <a:tc>
                  <a:txBody>
                    <a:bodyPr/>
                    <a:lstStyle/>
                    <a:p>
                      <a:pPr algn="l" fontAlgn="ctr"/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Garantía de calidad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612117"/>
                  </a:ext>
                </a:extLst>
              </a:tr>
              <a:tr h="405888">
                <a:tc>
                  <a:txBody>
                    <a:bodyPr/>
                    <a:lstStyle/>
                    <a:p>
                      <a:pPr algn="l" fontAlgn="ctr"/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Métricas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896436"/>
                  </a:ext>
                </a:extLst>
              </a:tr>
              <a:tr h="478368">
                <a:tc>
                  <a:txBody>
                    <a:bodyPr/>
                    <a:lstStyle/>
                    <a:p>
                      <a:pPr algn="l" fontAlgn="ctr"/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Pruebas de varianza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863689"/>
                  </a:ext>
                </a:extLst>
              </a:tr>
              <a:tr h="551535">
                <a:tc>
                  <a:txBody>
                    <a:bodyPr/>
                    <a:lstStyle/>
                    <a:p>
                      <a:pPr algn="l" fontAlgn="ctr"/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Pruebas de aceptación del usuario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307881"/>
                  </a:ext>
                </a:extLst>
              </a:tr>
              <a:tr h="259010"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088498"/>
                  </a:ext>
                </a:extLst>
              </a:tr>
              <a:tr h="221381"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8596758"/>
                  </a:ext>
                </a:extLst>
              </a:tr>
              <a:tr h="289522"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172007"/>
                  </a:ext>
                </a:extLst>
              </a:tr>
              <a:tr h="249312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207959"/>
                  </a:ext>
                </a:extLst>
              </a:tr>
              <a:tr h="249312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84649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6816773-0376-E340-99F3-CC880C7F6F54}"/>
              </a:ext>
            </a:extLst>
          </p:cNvPr>
          <p:cNvSpPr txBox="1"/>
          <p:nvPr/>
        </p:nvSpPr>
        <p:spPr>
          <a:xfrm>
            <a:off x="3400293" y="511530"/>
            <a:ext cx="85280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1000" b="1" dirty="0">
                <a:latin typeface="Century Gothic" panose="020B0502020202020204" pitchFamily="34" charset="0"/>
              </a:rPr>
              <a:t>CLAVE DE ESTADO STREAM 1 STREAM 2 STREAM 3 STREAM 4</a:t>
            </a:r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FC2C01B2-729A-634F-899B-1ED4C764A0EB}"/>
              </a:ext>
            </a:extLst>
          </p:cNvPr>
          <p:cNvSpPr/>
          <p:nvPr/>
        </p:nvSpPr>
        <p:spPr>
          <a:xfrm>
            <a:off x="4968654" y="564103"/>
            <a:ext cx="282425" cy="1463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id="{1A584EA9-6707-034F-AF4C-B8070F5392FE}"/>
              </a:ext>
            </a:extLst>
          </p:cNvPr>
          <p:cNvSpPr/>
          <p:nvPr/>
        </p:nvSpPr>
        <p:spPr>
          <a:xfrm>
            <a:off x="6808056" y="564103"/>
            <a:ext cx="282425" cy="1463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1101C932-D445-4641-B50A-6947FF0598A5}"/>
              </a:ext>
            </a:extLst>
          </p:cNvPr>
          <p:cNvSpPr/>
          <p:nvPr/>
        </p:nvSpPr>
        <p:spPr>
          <a:xfrm>
            <a:off x="8652096" y="564103"/>
            <a:ext cx="282425" cy="146304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4E1A6B13-805F-A444-AB95-43BCD63A8953}"/>
              </a:ext>
            </a:extLst>
          </p:cNvPr>
          <p:cNvSpPr/>
          <p:nvPr/>
        </p:nvSpPr>
        <p:spPr>
          <a:xfrm>
            <a:off x="10462497" y="564103"/>
            <a:ext cx="282425" cy="14630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E314668-486E-9F4F-9342-1467D46A8706}"/>
              </a:ext>
            </a:extLst>
          </p:cNvPr>
          <p:cNvSpPr txBox="1"/>
          <p:nvPr/>
        </p:nvSpPr>
        <p:spPr>
          <a:xfrm>
            <a:off x="189642" y="112169"/>
            <a:ext cx="57836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2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HOJA DE RUTA ÁGIL DEL PRODUCTO</a:t>
            </a:r>
          </a:p>
        </p:txBody>
      </p:sp>
      <p:sp>
        <p:nvSpPr>
          <p:cNvPr id="42" name="Rectangle 7">
            <a:extLst>
              <a:ext uri="{FF2B5EF4-FFF2-40B4-BE49-F238E27FC236}">
                <a16:creationId xmlns:a16="http://schemas.microsoft.com/office/drawing/2014/main" id="{CF7D014D-3F04-E94B-87A7-EA2FA586D931}"/>
              </a:ext>
            </a:extLst>
          </p:cNvPr>
          <p:cNvSpPr/>
          <p:nvPr/>
        </p:nvSpPr>
        <p:spPr>
          <a:xfrm>
            <a:off x="0" y="6343724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048996E-17EF-F242-AD38-2F1FD317759C}"/>
              </a:ext>
            </a:extLst>
          </p:cNvPr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HOJA DE RUTA ÁGIL DEL PRODUCTO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8F84502B-F932-5C4C-84C9-D15ED8B8DEE5}"/>
              </a:ext>
            </a:extLst>
          </p:cNvPr>
          <p:cNvSpPr/>
          <p:nvPr/>
        </p:nvSpPr>
        <p:spPr>
          <a:xfrm>
            <a:off x="1959561" y="2333073"/>
            <a:ext cx="632811" cy="2743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8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MENSAJE DE TEXTO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3DD671E9-A6CE-D044-87A8-CB012E42F3CF}"/>
              </a:ext>
            </a:extLst>
          </p:cNvPr>
          <p:cNvSpPr/>
          <p:nvPr/>
        </p:nvSpPr>
        <p:spPr>
          <a:xfrm>
            <a:off x="4851621" y="2800700"/>
            <a:ext cx="879876" cy="27432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8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MENSAJE DE TEXTO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D33343BF-7AC2-BD44-A371-A0354F9E0479}"/>
              </a:ext>
            </a:extLst>
          </p:cNvPr>
          <p:cNvSpPr/>
          <p:nvPr/>
        </p:nvSpPr>
        <p:spPr>
          <a:xfrm>
            <a:off x="2592372" y="3234686"/>
            <a:ext cx="443060" cy="2743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8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MENSAJE DE TEXTO</a:t>
            </a:r>
          </a:p>
        </p:txBody>
      </p:sp>
    </p:spTree>
    <p:extLst>
      <p:ext uri="{BB962C8B-B14F-4D97-AF65-F5344CB8AC3E}">
        <p14:creationId xmlns:p14="http://schemas.microsoft.com/office/powerpoint/2010/main" val="1369587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/>
        </p:nvGraphicFramePr>
        <p:xfrm>
          <a:off x="787790" y="1050352"/>
          <a:ext cx="10227213" cy="22836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2836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RENUNCIA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Cualquier artículo, plantilla o información proporcionada por Smartsheet en el sitio web es solo para referencia. Si bien nos esforzamos por mantener la información actualizada y correcta, no hacemos representaciones o garantías de ningún tipo, expresas o implícitas, sobre la integridad, precisión, confiabilidad, idoneidad o disponibilidad con respecto al sitio web o la información, artículos, plantillas o gráficos relacionados contenidos en el sitio web. Por lo tanto, cualquier confianza que deposite en dicha información es estrictamente bajo su propio riesgo.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58124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Agile-Product-Roadmap-Template_PPT_new" id="{DD11C1B5-0D53-5347-AF2D-72523F36CD8E}" vid="{5E47101E-478A-5142-9B4B-007326EC45D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IC-Agile-Product-Roadmap-Template_PPT</Template>
  <TotalTime>1</TotalTime>
  <Words>513</Words>
  <Application>Microsoft Macintosh PowerPoint</Application>
  <PresentationFormat>Widescreen</PresentationFormat>
  <Paragraphs>192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Cambria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Alexandra Ragazhinskaya</dc:creator>
  <cp:lastModifiedBy>Jason Flores</cp:lastModifiedBy>
  <cp:revision>3</cp:revision>
  <dcterms:created xsi:type="dcterms:W3CDTF">2018-08-29T16:05:38Z</dcterms:created>
  <dcterms:modified xsi:type="dcterms:W3CDTF">2022-04-11T22:20:01Z</dcterms:modified>
</cp:coreProperties>
</file>