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0" r:id="rId1"/>
  </p:sldMasterIdLst>
  <p:notesMasterIdLst>
    <p:notesMasterId r:id="rId4"/>
  </p:notesMasterIdLst>
  <p:sldIdLst>
    <p:sldId id="256" r:id="rId2"/>
    <p:sldId id="295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1" autoAdjust="0"/>
    <p:restoredTop sz="94495"/>
  </p:normalViewPr>
  <p:slideViewPr>
    <p:cSldViewPr snapToGrid="0" snapToObjects="1">
      <p:cViewPr varScale="1">
        <p:scale>
          <a:sx n="128" d="100"/>
          <a:sy n="128" d="100"/>
        </p:scale>
        <p:origin x="392" y="17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E44142-1F79-5B4E-9141-38F15E5765CF}" type="datetimeFigureOut">
              <a:rPr lang="en-US" smtClean="0"/>
              <a:t>4/11/22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32236C-66D5-E24A-A951-5101B21AE1C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41344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32236C-66D5-E24A-A951-5101B21AE1C5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72806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10655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D81039-26A1-0C40-9F95-A7C5DC4584E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430CE0C-D7DB-AC45-8DE3-671EB4B8ADC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38BA93-8C0F-F24B-BBFC-349FFB0C21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5B922-6AC4-8147-8BB3-05DC4D77635D}" type="datetimeFigureOut">
              <a:rPr lang="en-US" smtClean="0"/>
              <a:t>4/11/22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9E5D63-C9BF-9D4F-A0EF-28F79852C2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DD0728-5E90-904A-BAF8-2010E867A8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B61C3-B3EA-4B41-BBF9-FFCF1EA9AE3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72732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5A4601-375F-1A4F-8F9B-5690C3BBA6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DCDF223-0514-A145-98F1-E17BF040C58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A0E9FB-B392-B447-BE4F-CF8FC25136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5B922-6AC4-8147-8BB3-05DC4D77635D}" type="datetimeFigureOut">
              <a:rPr lang="en-US" smtClean="0"/>
              <a:t>4/11/22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39BCA6-82FD-1241-8238-F4FBAF557A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0B4947-BD11-3D4B-AAD8-1CD6EDE043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B61C3-B3EA-4B41-BBF9-FFCF1EA9AE3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04674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1901A65-7C08-9D4B-A292-B70625350E1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4016A18-C594-9748-8A2E-5758C6D4FEA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6D35A2-5FF1-0245-BF0F-C335951FF5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5B922-6AC4-8147-8BB3-05DC4D77635D}" type="datetimeFigureOut">
              <a:rPr lang="en-US" smtClean="0"/>
              <a:t>4/11/22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D5C943-E983-5F49-B109-F527252BEE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F768CA-CC64-B74D-B856-A179546621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B61C3-B3EA-4B41-BBF9-FFCF1EA9AE3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28203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2072CE-251B-B04C-9B04-576C09033B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738BA5-E16B-DE42-A01B-B2D432FD42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2CA93C-5367-E54B-AE6F-B1B2321BEE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5B922-6AC4-8147-8BB3-05DC4D77635D}" type="datetimeFigureOut">
              <a:rPr lang="en-US" smtClean="0"/>
              <a:t>4/11/22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49C85D-2EDD-1A4A-A7A0-BD23E6B165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C8A3C5-374E-0C48-8EAD-F419B41190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B61C3-B3EA-4B41-BBF9-FFCF1EA9AE3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53253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FC3538-13D2-DD4B-9B0B-1539610A65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4AC03BC-7B5C-5845-9C79-D6EAEA97C8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571CFD-0957-9742-B256-0328909DFC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5B922-6AC4-8147-8BB3-05DC4D77635D}" type="datetimeFigureOut">
              <a:rPr lang="en-US" smtClean="0"/>
              <a:t>4/11/22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ABECEA-B008-7743-BA22-7633E39DDC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DF3A06-C0EA-0347-926B-024482C498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B61C3-B3EA-4B41-BBF9-FFCF1EA9AE3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40733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21B033-D00F-7345-A808-1A2103AED4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AB7491-178F-314F-A241-7BE81B70066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2FB5D08-C681-794D-ABC3-2301382D722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87A9CD3-6DA2-9142-A8FF-79CA9A4E30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5B922-6AC4-8147-8BB3-05DC4D77635D}" type="datetimeFigureOut">
              <a:rPr lang="en-US" smtClean="0"/>
              <a:t>4/11/22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9916411-548F-8A48-AABD-B7FEC26680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FC7D210-F3EE-F944-8DF0-B93BC5AA86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B61C3-B3EA-4B41-BBF9-FFCF1EA9AE3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22335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9658BA-3355-664B-8B88-ED796AAC89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CD08046-29E4-EF4B-BBE6-B00BD39299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110BE1C-4735-264F-A49D-4EC23CE62FA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67CFAB7-753E-8F43-A296-F03D28C085A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9D02BB8-C5E6-8A47-A774-B5490682E18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25DDB76-AB57-A646-AA58-0A11AEC150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5B922-6AC4-8147-8BB3-05DC4D77635D}" type="datetimeFigureOut">
              <a:rPr lang="en-US" smtClean="0"/>
              <a:t>4/11/22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C2EE081-8457-D744-8045-BF60DD345A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D68892E-C7C0-8A43-8B65-E9C9CA4932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B61C3-B3EA-4B41-BBF9-FFCF1EA9AE3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24302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DE845E-A02F-9F4D-B898-F98EE9B347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3A04B7D-238A-304B-84ED-45CBE86485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5B922-6AC4-8147-8BB3-05DC4D77635D}" type="datetimeFigureOut">
              <a:rPr lang="en-US" smtClean="0"/>
              <a:t>4/11/22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6CFAA5D-B82F-6040-9650-7CF360C895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1C1D84C-6F6B-994F-BFA6-9012EFC480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B61C3-B3EA-4B41-BBF9-FFCF1EA9AE3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84591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4D41549-FE33-D449-AABE-1105D93765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5B922-6AC4-8147-8BB3-05DC4D77635D}" type="datetimeFigureOut">
              <a:rPr lang="en-US" smtClean="0"/>
              <a:t>4/11/22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5ED49CC-E302-2446-88AF-C079D2BC9B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078E6B9-E1CF-8149-A65D-F2658F659E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B61C3-B3EA-4B41-BBF9-FFCF1EA9AE3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49944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2908ED-048F-9A4B-ADD7-7B6D4B7E6A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6C7661-CEA6-5845-9A86-14C846AC7D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032AAF1-0846-7E46-B503-4619FA3762F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4530A6B-1D61-5D48-9181-099CD2B402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5B922-6AC4-8147-8BB3-05DC4D77635D}" type="datetimeFigureOut">
              <a:rPr lang="en-US" smtClean="0"/>
              <a:t>4/11/22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1FDE7BC-2F37-CA47-B5E4-43A1675D6E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A5EEDB3-06C5-B44C-9BAC-DD9933CFA8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B61C3-B3EA-4B41-BBF9-FFCF1EA9AE3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8301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810102-6463-1D48-9809-93B72CC1C7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2925778-222A-BA4B-846B-F44827FD3CB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093FDC7-7322-7A44-BD7E-A067F5BA094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87F4AAA-3ED0-184F-88D9-1CE759F4FE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5B922-6AC4-8147-8BB3-05DC4D77635D}" type="datetimeFigureOut">
              <a:rPr lang="en-US" smtClean="0"/>
              <a:t>4/11/22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A243986-4071-5D40-BE9A-D9243F90E6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A68296E-1B1A-FF42-9F36-5D18FB03D4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B61C3-B3EA-4B41-BBF9-FFCF1EA9AE3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07826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84DBE70-F543-2040-B98B-E40F604CF6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1ECC511-19C6-0848-B5DA-DACC1048AF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2C22A1-4FC1-6241-950F-975720714E0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55B922-6AC4-8147-8BB3-05DC4D77635D}" type="datetimeFigureOut">
              <a:rPr lang="en-US" smtClean="0"/>
              <a:t>4/11/22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0984D9-AC61-FD48-B73D-4724E7BBD15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AAF1B8-F172-004A-B3E6-5818E1BD2F6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8B61C3-B3EA-4B41-BBF9-FFCF1EA9AE3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95157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34000">
              <a:schemeClr val="bg1">
                <a:lumMod val="95000"/>
              </a:schemeClr>
            </a:gs>
            <a:gs pos="100000">
              <a:schemeClr val="bg1">
                <a:lumMod val="50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9428205" y="300269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>
              <a:latin typeface="Century Gothic" charset="0"/>
              <a:ea typeface="Century Gothic" charset="0"/>
              <a:cs typeface="Century Gothic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36411" y="121504"/>
            <a:ext cx="38282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" b="1" dirty="0">
                <a:solidFill>
                  <a:schemeClr val="bg1">
                    <a:lumMod val="50000"/>
                  </a:schemeClr>
                </a:solidFill>
                <a:latin typeface="Century Gothic" charset="0"/>
                <a:ea typeface="Century Gothic" charset="0"/>
                <a:cs typeface="Century Gothic" charset="0"/>
              </a:rPr>
              <a:t>PLANTILLA DE HOJA DE RUTA DE ESTRATEGIA DE TI</a:t>
            </a:r>
          </a:p>
        </p:txBody>
      </p:sp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2980416"/>
              </p:ext>
            </p:extLst>
          </p:nvPr>
        </p:nvGraphicFramePr>
        <p:xfrm>
          <a:off x="236413" y="821932"/>
          <a:ext cx="11749644" cy="5791519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tableStyleId>{073A0DAA-6AF3-43AB-8588-CEC1D06C72B9}</a:tableStyleId>
              </a:tblPr>
              <a:tblGrid>
                <a:gridCol w="9791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91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791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91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7913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7913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7913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7913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979137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979137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979137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979137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265741">
                <a:tc>
                  <a:txBody>
                    <a:bodyPr/>
                    <a:lstStyle/>
                    <a:p>
                      <a:pPr algn="ctr"/>
                      <a:r>
                        <a:rPr lang="es" sz="1000" dirty="0"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ENE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" sz="1000" dirty="0"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FEB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" sz="1000" dirty="0"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ESTROPEAR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" sz="1000" dirty="0"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APR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" sz="1000" dirty="0"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MAYO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" sz="1000" dirty="0"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JUN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" sz="1000" dirty="0"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JUL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" sz="1000" dirty="0"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AGO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" sz="1000" dirty="0"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SEPTIEMBRE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" sz="1000" dirty="0"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OCT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" sz="1000" dirty="0"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NOV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" sz="1000" dirty="0"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DIC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47453"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1433"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27515"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0242"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39972"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6286"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829340"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22300"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861237"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grpSp>
        <p:nvGrpSpPr>
          <p:cNvPr id="26" name="Group 25"/>
          <p:cNvGrpSpPr/>
          <p:nvPr/>
        </p:nvGrpSpPr>
        <p:grpSpPr>
          <a:xfrm>
            <a:off x="7849215" y="529733"/>
            <a:ext cx="560173" cy="6232574"/>
            <a:chOff x="963827" y="529733"/>
            <a:chExt cx="560173" cy="6179986"/>
          </a:xfrm>
        </p:grpSpPr>
        <p:sp>
          <p:nvSpPr>
            <p:cNvPr id="25" name="Snip Single Corner Rectangle 24"/>
            <p:cNvSpPr/>
            <p:nvPr/>
          </p:nvSpPr>
          <p:spPr>
            <a:xfrm>
              <a:off x="965200" y="529733"/>
              <a:ext cx="558800" cy="187817"/>
            </a:xfrm>
            <a:prstGeom prst="snip1Rect">
              <a:avLst>
                <a:gd name="adj" fmla="val 0"/>
              </a:avLst>
            </a:prstGeom>
            <a:solidFill>
              <a:schemeClr val="tx2"/>
            </a:solidFill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" sz="800" b="1" dirty="0">
                  <a:latin typeface="Arial" charset="0"/>
                  <a:ea typeface="Arial" charset="0"/>
                  <a:cs typeface="Arial" charset="0"/>
                </a:rPr>
                <a:t>HOY</a:t>
              </a:r>
            </a:p>
          </p:txBody>
        </p:sp>
        <p:cxnSp>
          <p:nvCxnSpPr>
            <p:cNvPr id="21" name="Straight Connector 20"/>
            <p:cNvCxnSpPr/>
            <p:nvPr/>
          </p:nvCxnSpPr>
          <p:spPr>
            <a:xfrm>
              <a:off x="963827" y="529733"/>
              <a:ext cx="12426" cy="6179986"/>
            </a:xfrm>
            <a:prstGeom prst="line">
              <a:avLst/>
            </a:prstGeom>
            <a:ln w="25400">
              <a:gradFill>
                <a:gsLst>
                  <a:gs pos="100000">
                    <a:schemeClr val="tx2"/>
                  </a:gs>
                  <a:gs pos="100000">
                    <a:schemeClr val="accent2">
                      <a:lumMod val="50000"/>
                      <a:alpha val="50000"/>
                    </a:schemeClr>
                  </a:gs>
                </a:gsLst>
                <a:lin ang="5400000" scaled="1"/>
              </a:gradFill>
              <a:headEnd type="oval" w="med" len="med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6" name="Rounded Rectangle 15"/>
          <p:cNvSpPr/>
          <p:nvPr/>
        </p:nvSpPr>
        <p:spPr>
          <a:xfrm>
            <a:off x="744279" y="1171254"/>
            <a:ext cx="3755803" cy="668181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28575">
            <a:solidFill>
              <a:schemeClr val="bg1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" sz="1000" b="1" dirty="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rPr>
              <a:t>FASE 1</a:t>
            </a:r>
          </a:p>
          <a:p>
            <a:pPr algn="ctr"/>
            <a:r>
              <a:rPr lang="es" sz="1000" dirty="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rPr>
              <a:t>Diseño / Plan</a:t>
            </a:r>
          </a:p>
        </p:txBody>
      </p:sp>
      <p:sp>
        <p:nvSpPr>
          <p:cNvPr id="17" name="Rounded Rectangle 16"/>
          <p:cNvSpPr/>
          <p:nvPr/>
        </p:nvSpPr>
        <p:spPr>
          <a:xfrm>
            <a:off x="4580562" y="1171254"/>
            <a:ext cx="1984625" cy="668181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28575">
            <a:solidFill>
              <a:schemeClr val="bg1">
                <a:lumMod val="6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" sz="1000" b="1" dirty="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rPr>
              <a:t>FASE 2</a:t>
            </a:r>
          </a:p>
          <a:p>
            <a:pPr algn="ctr"/>
            <a:r>
              <a:rPr lang="es" sz="1000" dirty="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rPr>
              <a:t>Análisis / Diseño</a:t>
            </a:r>
          </a:p>
        </p:txBody>
      </p:sp>
      <p:sp>
        <p:nvSpPr>
          <p:cNvPr id="18" name="Rounded Rectangle 17"/>
          <p:cNvSpPr/>
          <p:nvPr/>
        </p:nvSpPr>
        <p:spPr>
          <a:xfrm>
            <a:off x="6645668" y="1171253"/>
            <a:ext cx="2967268" cy="668181"/>
          </a:xfrm>
          <a:prstGeom prst="roundRect">
            <a:avLst/>
          </a:prstGeom>
          <a:solidFill>
            <a:schemeClr val="bg1">
              <a:lumMod val="75000"/>
            </a:schemeClr>
          </a:solidFill>
          <a:ln w="28575"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" sz="1000" b="1" dirty="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rPr>
              <a:t>FASE 3</a:t>
            </a:r>
          </a:p>
          <a:p>
            <a:pPr algn="ctr"/>
            <a:r>
              <a:rPr lang="es" sz="1000" dirty="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rPr>
              <a:t>Desarrollo / Pruebas / Formación</a:t>
            </a:r>
          </a:p>
        </p:txBody>
      </p:sp>
      <p:sp>
        <p:nvSpPr>
          <p:cNvPr id="19" name="Rounded Rectangle 18"/>
          <p:cNvSpPr/>
          <p:nvPr/>
        </p:nvSpPr>
        <p:spPr>
          <a:xfrm>
            <a:off x="9693417" y="1171252"/>
            <a:ext cx="1885558" cy="668181"/>
          </a:xfrm>
          <a:prstGeom prst="roundRect">
            <a:avLst/>
          </a:prstGeom>
          <a:solidFill>
            <a:schemeClr val="bg1">
              <a:lumMod val="65000"/>
            </a:schemeClr>
          </a:solidFill>
          <a:ln w="28575">
            <a:solidFill>
              <a:schemeClr val="bg1">
                <a:lumMod val="8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" sz="1000" b="1" dirty="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rPr>
              <a:t>FASE 4</a:t>
            </a:r>
          </a:p>
          <a:p>
            <a:pPr algn="ctr"/>
            <a:r>
              <a:rPr lang="es" sz="1000" dirty="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rPr>
              <a:t>Lanzamiento / Monitorear / Revisar</a:t>
            </a:r>
          </a:p>
        </p:txBody>
      </p:sp>
      <p:sp>
        <p:nvSpPr>
          <p:cNvPr id="35" name="Rounded Rectangle 34"/>
          <p:cNvSpPr/>
          <p:nvPr/>
        </p:nvSpPr>
        <p:spPr>
          <a:xfrm>
            <a:off x="744279" y="4661020"/>
            <a:ext cx="3755803" cy="668181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bg1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" sz="1000" dirty="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rPr>
              <a:t>• Cuadros de texto de tarea de 1 columna</a:t>
            </a:r>
          </a:p>
          <a:p>
            <a:r>
              <a:rPr lang="es" sz="1000" dirty="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rPr>
              <a:t>• Tarea 2</a:t>
            </a:r>
          </a:p>
        </p:txBody>
      </p:sp>
      <p:sp>
        <p:nvSpPr>
          <p:cNvPr id="36" name="Rounded Rectangle 35"/>
          <p:cNvSpPr/>
          <p:nvPr/>
        </p:nvSpPr>
        <p:spPr>
          <a:xfrm>
            <a:off x="4580562" y="4661020"/>
            <a:ext cx="1984625" cy="668181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bg1">
                <a:lumMod val="6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" sz="1000" dirty="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rPr>
              <a:t>• Tarea 1</a:t>
            </a:r>
          </a:p>
          <a:p>
            <a:r>
              <a:rPr lang="es" sz="1000" dirty="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rPr>
              <a:t>• Tarea 2</a:t>
            </a:r>
          </a:p>
          <a:p>
            <a:r>
              <a:rPr lang="es" sz="1000" dirty="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rPr>
              <a:t>• Tarea 3</a:t>
            </a:r>
          </a:p>
        </p:txBody>
      </p:sp>
      <p:sp>
        <p:nvSpPr>
          <p:cNvPr id="37" name="Rounded Rectangle 36"/>
          <p:cNvSpPr/>
          <p:nvPr/>
        </p:nvSpPr>
        <p:spPr>
          <a:xfrm>
            <a:off x="6645668" y="4661019"/>
            <a:ext cx="2967268" cy="668181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" sz="1000" dirty="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rPr>
              <a:t>• Tarea 1</a:t>
            </a:r>
          </a:p>
          <a:p>
            <a:r>
              <a:rPr lang="es" sz="1000" dirty="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rPr>
              <a:t>• Tarea 2</a:t>
            </a:r>
          </a:p>
          <a:p>
            <a:r>
              <a:rPr lang="es" sz="1000" dirty="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rPr>
              <a:t>• Tarea 3</a:t>
            </a:r>
          </a:p>
        </p:txBody>
      </p:sp>
      <p:sp>
        <p:nvSpPr>
          <p:cNvPr id="38" name="Rounded Rectangle 37"/>
          <p:cNvSpPr/>
          <p:nvPr/>
        </p:nvSpPr>
        <p:spPr>
          <a:xfrm>
            <a:off x="9693417" y="4661018"/>
            <a:ext cx="1885558" cy="668181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bg1">
                <a:lumMod val="8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" sz="1000" dirty="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rPr>
              <a:t>• Tarea 1</a:t>
            </a:r>
          </a:p>
          <a:p>
            <a:r>
              <a:rPr lang="es" sz="1000" dirty="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rPr>
              <a:t>• Tarea 2</a:t>
            </a:r>
          </a:p>
        </p:txBody>
      </p:sp>
      <p:sp>
        <p:nvSpPr>
          <p:cNvPr id="39" name="Rounded Rectangle 38"/>
          <p:cNvSpPr/>
          <p:nvPr/>
        </p:nvSpPr>
        <p:spPr>
          <a:xfrm>
            <a:off x="744279" y="5826815"/>
            <a:ext cx="3755803" cy="668181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28575">
            <a:solidFill>
              <a:schemeClr val="bg1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numCol="2" spcCol="182880" rtlCol="0" anchor="ctr"/>
          <a:lstStyle/>
          <a:p>
            <a:r>
              <a:rPr lang="es" sz="1000" dirty="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rPr>
              <a:t>• Cuadros de texto de tareas de 2 columnas</a:t>
            </a:r>
          </a:p>
          <a:p>
            <a:r>
              <a:rPr lang="es" sz="1000" dirty="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rPr>
              <a:t>• Tarea 2</a:t>
            </a:r>
          </a:p>
          <a:p>
            <a:r>
              <a:rPr lang="es" sz="1000" dirty="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rPr>
              <a:t>• Tarea 3</a:t>
            </a:r>
          </a:p>
          <a:p>
            <a:r>
              <a:rPr lang="es" sz="1000" dirty="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rPr>
              <a:t>• Tarea 4</a:t>
            </a:r>
          </a:p>
          <a:p>
            <a:r>
              <a:rPr lang="es" sz="1000" dirty="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rPr>
              <a:t>• Tarea 5</a:t>
            </a:r>
          </a:p>
        </p:txBody>
      </p:sp>
      <p:sp>
        <p:nvSpPr>
          <p:cNvPr id="40" name="Rounded Rectangle 39"/>
          <p:cNvSpPr/>
          <p:nvPr/>
        </p:nvSpPr>
        <p:spPr>
          <a:xfrm>
            <a:off x="4580562" y="5826815"/>
            <a:ext cx="1984625" cy="668181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28575">
            <a:solidFill>
              <a:schemeClr val="bg1">
                <a:lumMod val="6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numCol="2" spcCol="182880" rtlCol="0" anchor="ctr"/>
          <a:lstStyle/>
          <a:p>
            <a:r>
              <a:rPr lang="es" sz="1000" dirty="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rPr>
              <a:t>• Tarea 1</a:t>
            </a:r>
          </a:p>
          <a:p>
            <a:r>
              <a:rPr lang="es" sz="1000" dirty="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rPr>
              <a:t>• Tarea 2</a:t>
            </a:r>
          </a:p>
          <a:p>
            <a:r>
              <a:rPr lang="es" sz="1000" dirty="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rPr>
              <a:t>• Tarea 3</a:t>
            </a:r>
          </a:p>
          <a:p>
            <a:r>
              <a:rPr lang="es" sz="1000" dirty="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rPr>
              <a:t>• Tarea 4</a:t>
            </a:r>
          </a:p>
          <a:p>
            <a:r>
              <a:rPr lang="es" sz="1000" dirty="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rPr>
              <a:t>• Tarea 5</a:t>
            </a:r>
          </a:p>
        </p:txBody>
      </p:sp>
      <p:sp>
        <p:nvSpPr>
          <p:cNvPr id="41" name="Rounded Rectangle 40"/>
          <p:cNvSpPr/>
          <p:nvPr/>
        </p:nvSpPr>
        <p:spPr>
          <a:xfrm>
            <a:off x="6645668" y="5826816"/>
            <a:ext cx="2967268" cy="668181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28575"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numCol="2" spcCol="182880" rtlCol="0" anchor="ctr"/>
          <a:lstStyle/>
          <a:p>
            <a:r>
              <a:rPr lang="es" sz="1000" dirty="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rPr>
              <a:t>• Tarea 1</a:t>
            </a:r>
          </a:p>
          <a:p>
            <a:r>
              <a:rPr lang="es" sz="1000" dirty="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rPr>
              <a:t>• Tarea 2</a:t>
            </a:r>
          </a:p>
          <a:p>
            <a:r>
              <a:rPr lang="es" sz="1000" dirty="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rPr>
              <a:t>• Tarea 3</a:t>
            </a:r>
          </a:p>
          <a:p>
            <a:r>
              <a:rPr lang="es" sz="1000" dirty="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rPr>
              <a:t>• Tarea 4</a:t>
            </a:r>
          </a:p>
        </p:txBody>
      </p:sp>
      <p:sp>
        <p:nvSpPr>
          <p:cNvPr id="42" name="Rounded Rectangle 41"/>
          <p:cNvSpPr/>
          <p:nvPr/>
        </p:nvSpPr>
        <p:spPr>
          <a:xfrm>
            <a:off x="9693417" y="5826815"/>
            <a:ext cx="1885558" cy="668181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28575">
            <a:solidFill>
              <a:schemeClr val="bg1">
                <a:lumMod val="8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numCol="2" spcCol="182880" rtlCol="0" anchor="ctr"/>
          <a:lstStyle/>
          <a:p>
            <a:r>
              <a:rPr lang="es" sz="1000" dirty="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rPr>
              <a:t>• Tarea 1</a:t>
            </a:r>
          </a:p>
          <a:p>
            <a:r>
              <a:rPr lang="es" sz="1000" dirty="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rPr>
              <a:t>• Tarea 2</a:t>
            </a:r>
          </a:p>
          <a:p>
            <a:r>
              <a:rPr lang="es" sz="1000" dirty="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rPr>
              <a:t>• Tarea 3</a:t>
            </a:r>
          </a:p>
          <a:p>
            <a:r>
              <a:rPr lang="es" sz="1000" dirty="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rPr>
              <a:t>• Tarea 4</a:t>
            </a:r>
          </a:p>
        </p:txBody>
      </p:sp>
      <p:sp>
        <p:nvSpPr>
          <p:cNvPr id="47" name="Rectangle 46"/>
          <p:cNvSpPr/>
          <p:nvPr/>
        </p:nvSpPr>
        <p:spPr>
          <a:xfrm>
            <a:off x="257677" y="1949172"/>
            <a:ext cx="11728378" cy="2923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" sz="1300" b="1" dirty="0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Century Gothic" charset="0"/>
                <a:ea typeface="Century Gothic" charset="0"/>
                <a:cs typeface="Century Gothic" charset="0"/>
              </a:rPr>
              <a:t>ADMINISTRACIÓN</a:t>
            </a:r>
            <a:endParaRPr lang="en-US" sz="1300" b="1" dirty="0">
              <a:effectLst>
                <a:glow rad="63500">
                  <a:schemeClr val="bg1">
                    <a:alpha val="40000"/>
                  </a:schemeClr>
                </a:glow>
              </a:effectLst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257677" y="3111746"/>
            <a:ext cx="11728378" cy="2923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" sz="1300" b="1" dirty="0">
                <a:solidFill>
                  <a:schemeClr val="tx1"/>
                </a:solidFill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Century Gothic" charset="0"/>
                <a:ea typeface="Century Gothic" charset="0"/>
                <a:cs typeface="Century Gothic" charset="0"/>
              </a:rPr>
              <a:t>ESTRATEGIA</a:t>
            </a:r>
            <a:endParaRPr lang="en-US" sz="1300" b="1" dirty="0">
              <a:effectLst>
                <a:glow rad="63500">
                  <a:schemeClr val="bg1">
                    <a:alpha val="40000"/>
                  </a:schemeClr>
                </a:glow>
              </a:effectLst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257677" y="4284398"/>
            <a:ext cx="11728378" cy="2923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" sz="1300" b="1" dirty="0">
                <a:solidFill>
                  <a:schemeClr val="tx1"/>
                </a:solidFill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Century Gothic" charset="0"/>
                <a:ea typeface="Century Gothic" charset="0"/>
                <a:cs typeface="Century Gothic" charset="0"/>
              </a:rPr>
              <a:t>DOTACIÓN DE PERSONAL / PROCESOS / REVISIONES TECNOLÓGICAS</a:t>
            </a:r>
            <a:endParaRPr lang="en-US" sz="1300" b="1" dirty="0">
              <a:effectLst>
                <a:glow rad="63500">
                  <a:schemeClr val="bg1">
                    <a:alpha val="40000"/>
                  </a:schemeClr>
                </a:glow>
              </a:effectLst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257677" y="5431812"/>
            <a:ext cx="11728378" cy="2923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" sz="1300" b="1" dirty="0">
                <a:solidFill>
                  <a:schemeClr val="tx1"/>
                </a:solidFill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Century Gothic" charset="0"/>
                <a:ea typeface="Century Gothic" charset="0"/>
                <a:cs typeface="Century Gothic" charset="0"/>
              </a:rPr>
              <a:t>PARTICIPANTES</a:t>
            </a:r>
            <a:endParaRPr lang="en-US" sz="1300" b="1" dirty="0">
              <a:effectLst>
                <a:glow rad="63500">
                  <a:schemeClr val="bg1">
                    <a:alpha val="40000"/>
                  </a:schemeClr>
                </a:glow>
              </a:effectLst>
            </a:endParaRPr>
          </a:p>
        </p:txBody>
      </p:sp>
      <p:sp>
        <p:nvSpPr>
          <p:cNvPr id="43" name="Rounded Rectangle 42"/>
          <p:cNvSpPr/>
          <p:nvPr/>
        </p:nvSpPr>
        <p:spPr>
          <a:xfrm>
            <a:off x="743003" y="2343133"/>
            <a:ext cx="3755803" cy="668181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bg1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numCol="2" spcCol="182880" rtlCol="0" anchor="ctr"/>
          <a:lstStyle/>
          <a:p>
            <a:r>
              <a:rPr lang="es" sz="1000" dirty="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rPr>
              <a:t>• Cuadros de texto de tareas de 2 columnas</a:t>
            </a:r>
          </a:p>
          <a:p>
            <a:r>
              <a:rPr lang="es" sz="1000" dirty="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rPr>
              <a:t>• Tarea 2</a:t>
            </a:r>
          </a:p>
          <a:p>
            <a:r>
              <a:rPr lang="es" sz="1000" dirty="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rPr>
              <a:t>• Tarea 3</a:t>
            </a:r>
          </a:p>
          <a:p>
            <a:r>
              <a:rPr lang="es" sz="1000" dirty="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rPr>
              <a:t>• Tarea 4</a:t>
            </a:r>
          </a:p>
          <a:p>
            <a:r>
              <a:rPr lang="es" sz="1000" dirty="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rPr>
              <a:t>• Tarea 5</a:t>
            </a:r>
          </a:p>
        </p:txBody>
      </p:sp>
      <p:sp>
        <p:nvSpPr>
          <p:cNvPr id="44" name="Rounded Rectangle 43"/>
          <p:cNvSpPr/>
          <p:nvPr/>
        </p:nvSpPr>
        <p:spPr>
          <a:xfrm>
            <a:off x="4579286" y="2343133"/>
            <a:ext cx="1984625" cy="668181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bg1">
                <a:lumMod val="6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numCol="2" spcCol="182880" rtlCol="0" anchor="ctr"/>
          <a:lstStyle/>
          <a:p>
            <a:r>
              <a:rPr lang="es" sz="1000" dirty="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rPr>
              <a:t>• Tarea 1</a:t>
            </a:r>
          </a:p>
          <a:p>
            <a:r>
              <a:rPr lang="es" sz="1000" dirty="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rPr>
              <a:t>• Tarea 2</a:t>
            </a:r>
          </a:p>
          <a:p>
            <a:r>
              <a:rPr lang="es" sz="1000" dirty="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rPr>
              <a:t>• Tarea 3</a:t>
            </a:r>
          </a:p>
          <a:p>
            <a:r>
              <a:rPr lang="es" sz="1000" dirty="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rPr>
              <a:t>• Tarea 4</a:t>
            </a:r>
          </a:p>
          <a:p>
            <a:r>
              <a:rPr lang="es" sz="1000" dirty="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rPr>
              <a:t>• Tarea 5</a:t>
            </a:r>
          </a:p>
        </p:txBody>
      </p:sp>
      <p:sp>
        <p:nvSpPr>
          <p:cNvPr id="45" name="Rounded Rectangle 44"/>
          <p:cNvSpPr/>
          <p:nvPr/>
        </p:nvSpPr>
        <p:spPr>
          <a:xfrm>
            <a:off x="6644392" y="2343134"/>
            <a:ext cx="2967268" cy="668181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numCol="2" spcCol="182880" rtlCol="0" anchor="ctr"/>
          <a:lstStyle/>
          <a:p>
            <a:r>
              <a:rPr lang="es" sz="1000" dirty="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rPr>
              <a:t>• Tarea 1</a:t>
            </a:r>
          </a:p>
          <a:p>
            <a:r>
              <a:rPr lang="es" sz="1000" dirty="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rPr>
              <a:t>• Tarea 2</a:t>
            </a:r>
          </a:p>
          <a:p>
            <a:r>
              <a:rPr lang="es" sz="1000" dirty="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rPr>
              <a:t>• Tarea 3</a:t>
            </a:r>
          </a:p>
          <a:p>
            <a:r>
              <a:rPr lang="es" sz="1000" dirty="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rPr>
              <a:t>• Tarea 4</a:t>
            </a:r>
          </a:p>
        </p:txBody>
      </p:sp>
      <p:sp>
        <p:nvSpPr>
          <p:cNvPr id="46" name="Rounded Rectangle 45"/>
          <p:cNvSpPr/>
          <p:nvPr/>
        </p:nvSpPr>
        <p:spPr>
          <a:xfrm>
            <a:off x="9692141" y="2343133"/>
            <a:ext cx="1885558" cy="668181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bg1">
                <a:lumMod val="8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numCol="2" spcCol="182880" rtlCol="0" anchor="ctr"/>
          <a:lstStyle/>
          <a:p>
            <a:r>
              <a:rPr lang="es" sz="1000" dirty="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rPr>
              <a:t>• Tarea 1</a:t>
            </a:r>
          </a:p>
          <a:p>
            <a:r>
              <a:rPr lang="es" sz="1000" dirty="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rPr>
              <a:t>• Tarea 2</a:t>
            </a:r>
          </a:p>
          <a:p>
            <a:r>
              <a:rPr lang="es" sz="1000" dirty="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rPr>
              <a:t>• Tarea 3</a:t>
            </a:r>
          </a:p>
          <a:p>
            <a:r>
              <a:rPr lang="es" sz="1000" dirty="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rPr>
              <a:t>• Tarea 4</a:t>
            </a:r>
          </a:p>
        </p:txBody>
      </p:sp>
      <p:sp>
        <p:nvSpPr>
          <p:cNvPr id="51" name="Rounded Rectangle 50"/>
          <p:cNvSpPr/>
          <p:nvPr/>
        </p:nvSpPr>
        <p:spPr>
          <a:xfrm>
            <a:off x="743003" y="3518919"/>
            <a:ext cx="3755803" cy="668181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28575">
            <a:solidFill>
              <a:schemeClr val="bg1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" sz="1000" dirty="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rPr>
              <a:t>• Cuadros de texto de tarea de 1 columna</a:t>
            </a:r>
          </a:p>
          <a:p>
            <a:r>
              <a:rPr lang="es" sz="1000" dirty="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rPr>
              <a:t>• Tarea 2</a:t>
            </a:r>
          </a:p>
        </p:txBody>
      </p:sp>
      <p:sp>
        <p:nvSpPr>
          <p:cNvPr id="52" name="Rounded Rectangle 51"/>
          <p:cNvSpPr/>
          <p:nvPr/>
        </p:nvSpPr>
        <p:spPr>
          <a:xfrm>
            <a:off x="4579286" y="3518919"/>
            <a:ext cx="1984625" cy="668181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28575">
            <a:solidFill>
              <a:schemeClr val="bg1">
                <a:lumMod val="6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" sz="1000" dirty="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rPr>
              <a:t>• Tarea 1</a:t>
            </a:r>
          </a:p>
          <a:p>
            <a:r>
              <a:rPr lang="es" sz="1000" dirty="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rPr>
              <a:t>• Tarea 2</a:t>
            </a:r>
          </a:p>
          <a:p>
            <a:r>
              <a:rPr lang="es" sz="1000" dirty="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rPr>
              <a:t>• Tarea 3</a:t>
            </a:r>
          </a:p>
        </p:txBody>
      </p:sp>
      <p:sp>
        <p:nvSpPr>
          <p:cNvPr id="53" name="Rounded Rectangle 52"/>
          <p:cNvSpPr/>
          <p:nvPr/>
        </p:nvSpPr>
        <p:spPr>
          <a:xfrm>
            <a:off x="6644392" y="3518918"/>
            <a:ext cx="2967268" cy="668181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28575"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" sz="1000" dirty="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rPr>
              <a:t>• Tarea 1</a:t>
            </a:r>
          </a:p>
          <a:p>
            <a:r>
              <a:rPr lang="es" sz="1000" dirty="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rPr>
              <a:t>• Tarea 2</a:t>
            </a:r>
          </a:p>
          <a:p>
            <a:r>
              <a:rPr lang="es" sz="1000" dirty="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rPr>
              <a:t>• Tarea 3</a:t>
            </a:r>
          </a:p>
        </p:txBody>
      </p:sp>
      <p:sp>
        <p:nvSpPr>
          <p:cNvPr id="54" name="Rounded Rectangle 53"/>
          <p:cNvSpPr/>
          <p:nvPr/>
        </p:nvSpPr>
        <p:spPr>
          <a:xfrm>
            <a:off x="9692141" y="3518917"/>
            <a:ext cx="1885558" cy="668181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28575">
            <a:solidFill>
              <a:schemeClr val="bg1">
                <a:lumMod val="8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" sz="1000" dirty="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rPr>
              <a:t>• Tarea 1</a:t>
            </a:r>
          </a:p>
          <a:p>
            <a:r>
              <a:rPr lang="es" sz="1000" dirty="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rPr>
              <a:t>• Tarea 2</a:t>
            </a:r>
          </a:p>
        </p:txBody>
      </p:sp>
    </p:spTree>
    <p:extLst>
      <p:ext uri="{BB962C8B-B14F-4D97-AF65-F5344CB8AC3E}">
        <p14:creationId xmlns:p14="http://schemas.microsoft.com/office/powerpoint/2010/main" val="12318466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>
                <a:lumMod val="95000"/>
                <a:alpha val="40000"/>
              </a:schemeClr>
            </a:gs>
            <a:gs pos="100000">
              <a:schemeClr val="bg1">
                <a:lumMod val="65000"/>
              </a:schemeClr>
            </a:gs>
          </a:gsLst>
          <a:lin ang="135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BC736FB-ECB3-6947-8A3E-2AC7672BA480}"/>
              </a:ext>
            </a:extLst>
          </p:cNvPr>
          <p:cNvGraphicFramePr>
            <a:graphicFrameLocks noGrp="1"/>
          </p:cNvGraphicFramePr>
          <p:nvPr/>
        </p:nvGraphicFramePr>
        <p:xfrm>
          <a:off x="787790" y="1050352"/>
          <a:ext cx="10227213" cy="228369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227213">
                  <a:extLst>
                    <a:ext uri="{9D8B030D-6E8A-4147-A177-3AD203B41FA5}">
                      <a16:colId xmlns:a16="http://schemas.microsoft.com/office/drawing/2014/main" val="2161760999"/>
                    </a:ext>
                  </a:extLst>
                </a:gridCol>
              </a:tblGrid>
              <a:tr h="228369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" sz="1600" b="1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RENUNCIA</a:t>
                      </a:r>
                      <a:endParaRPr lang="en-US" sz="1200" b="1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" sz="14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Cualquier artículo, plantilla o información proporcionada por Smartsheet en el sitio web es solo para referencia. Si bien nos esforzamos por mantener la información actualizada y correcta, no hacemos representaciones o garantías de ningún tipo, expresas o implícitas, sobre la integridad, precisión, confiabilidad, idoneidad o disponibilidad con respecto al sitio web o la información, artículos, plantillas o gráficos relacionados contenidos en el sitio web. Por lo tanto, cualquier confianza que deposite en dicha información es estrictamente bajo su propio riesgo.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8600" marR="73025" marT="0" marB="0" anchor="ctr">
                    <a:lnL w="762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4880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485283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T-Strategy-Roadmap-Template_POWERPOINT" id="{43E6BFE9-852A-5D44-BBC6-19E37BF17908}" vid="{B19DCBED-0D23-6448-9741-83DBF33BB0C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IT-Strategy-Roadmap-Template-PowerPoint</Template>
  <TotalTime>0</TotalTime>
  <Words>346</Words>
  <Application>Microsoft Macintosh PowerPoint</Application>
  <PresentationFormat>Widescreen</PresentationFormat>
  <Paragraphs>87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Century Gothic</vt:lpstr>
      <vt:lpstr>Тема Office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Alexandra Ragazhinskaya</dc:creator>
  <cp:lastModifiedBy>Jason Flores</cp:lastModifiedBy>
  <cp:revision>3</cp:revision>
  <cp:lastPrinted>2018-08-26T22:04:49Z</cp:lastPrinted>
  <dcterms:created xsi:type="dcterms:W3CDTF">2018-08-29T16:11:16Z</dcterms:created>
  <dcterms:modified xsi:type="dcterms:W3CDTF">2022-04-11T22:19:42Z</dcterms:modified>
</cp:coreProperties>
</file>